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381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1">
              <a:satOff val="-1029"/>
              <a:lumOff val="-15629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168224"/>
              <a:satOff val="18883"/>
              <a:lumOff val="-3184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-168224"/>
                  <a:satOff val="18883"/>
                  <a:lumOff val="-31844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0DBB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wholeTbl>
    <a:band2H>
      <a:tcTxStyle b="def" i="def"/>
      <a:tcStyle>
        <a:tcBdr/>
        <a:fill>
          <a:solidFill>
            <a:srgbClr val="FFFB00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410732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41073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7370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 b="def" i="def"/>
      <a:tcStyle>
        <a:tcBdr/>
        <a:fill>
          <a:solidFill>
            <a:srgbClr val="DF9DF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114748"/>
              <a:satOff val="1446"/>
              <a:lumOff val="-896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>
                  <a:hueOff val="114748"/>
                  <a:satOff val="1446"/>
                  <a:lumOff val="-89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satOff val="-21357"/>
              <a:lumOff val="-20662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782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7839"/>
            <a:ext cx="21971000" cy="20066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21719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y abstract curve and line"/>
          <p:cNvSpPr/>
          <p:nvPr>
            <p:ph type="pic" idx="21"/>
          </p:nvPr>
        </p:nvSpPr>
        <p:spPr>
          <a:xfrm>
            <a:off x="-50800" y="-1828800"/>
            <a:ext cx="24574500" cy="1737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1945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rridor of an open-air concrete structure under a partly cloudy sky"/>
          <p:cNvSpPr/>
          <p:nvPr>
            <p:ph type="pic" idx="21"/>
          </p:nvPr>
        </p:nvSpPr>
        <p:spPr>
          <a:xfrm>
            <a:off x="8140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494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View through a mesh-like ceiling under a blue sky"/>
          <p:cNvSpPr/>
          <p:nvPr>
            <p:ph type="pic" idx="22"/>
          </p:nvPr>
        </p:nvSpPr>
        <p:spPr>
          <a:xfrm>
            <a:off x="8140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500" y="3906899"/>
            <a:ext cx="21971004" cy="4648201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6000"/>
              </a:spcBef>
              <a:buSzTx/>
              <a:buNone/>
              <a:defRPr sz="5000"/>
            </a:lvl1pPr>
            <a:lvl2pPr marL="0" indent="457200" defTabSz="825500">
              <a:spcBef>
                <a:spcPts val="6000"/>
              </a:spcBef>
              <a:buSzTx/>
              <a:buNone/>
              <a:defRPr sz="5000"/>
            </a:lvl2pPr>
            <a:lvl3pPr marL="0" indent="914400" defTabSz="825500">
              <a:spcBef>
                <a:spcPts val="6000"/>
              </a:spcBef>
              <a:buSzTx/>
              <a:buNone/>
              <a:defRPr sz="5000"/>
            </a:lvl3pPr>
            <a:lvl4pPr marL="0" indent="1371600" defTabSz="825500">
              <a:spcBef>
                <a:spcPts val="6000"/>
              </a:spcBef>
              <a:buSzTx/>
              <a:buNone/>
              <a:defRPr sz="5000"/>
            </a:lvl4pPr>
            <a:lvl5pPr marL="0" indent="1828800" defTabSz="8255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644"/>
            <a:ext cx="21971000" cy="40894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7360"/>
            <a:ext cx="21971000" cy="735145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28667"/>
          </a:xfrm>
          <a:prstGeom prst="rect">
            <a:avLst/>
          </a:prstGeom>
        </p:spPr>
        <p:txBody>
          <a:bodyPr anchor="b"/>
          <a:lstStyle>
            <a:lvl1pPr marL="254000" indent="-2540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Attribution"/>
          <p:cNvSpPr txBox="1"/>
          <p:nvPr>
            <p:ph type="body" sz="quarter" idx="21" hasCustomPrompt="1"/>
          </p:nvPr>
        </p:nvSpPr>
        <p:spPr>
          <a:xfrm>
            <a:off x="5456257" y="9559997"/>
            <a:ext cx="13471486" cy="69850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lack and white close-up of curved pieces of paper"/>
          <p:cNvSpPr/>
          <p:nvPr>
            <p:ph type="pic" sz="quarter" idx="21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Grey disc against a grey background"/>
          <p:cNvSpPr/>
          <p:nvPr>
            <p:ph type="pic" sz="quarter" idx="22"/>
          </p:nvPr>
        </p:nvSpPr>
        <p:spPr>
          <a:xfrm>
            <a:off x="14897100" y="3632200"/>
            <a:ext cx="9131300" cy="64570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Abstract image of two grey discs intersecting"/>
          <p:cNvSpPr/>
          <p:nvPr>
            <p:ph type="pic" sz="half" idx="23"/>
          </p:nvPr>
        </p:nvSpPr>
        <p:spPr>
          <a:xfrm>
            <a:off x="-749300" y="3632200"/>
            <a:ext cx="113030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lack and white close-up of woven texture"/>
          <p:cNvSpPr/>
          <p:nvPr>
            <p:ph type="pic" idx="21"/>
          </p:nvPr>
        </p:nvSpPr>
        <p:spPr>
          <a:xfrm>
            <a:off x="-38100" y="-1293994"/>
            <a:ext cx="24447500" cy="162955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60642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BKY SOLU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r"/>
          </a:lstStyle>
          <a:p>
            <a:pPr/>
            <a:r>
              <a:t>BKY SOLUTIONS</a:t>
            </a:r>
          </a:p>
        </p:txBody>
      </p:sp>
      <p:sp>
        <p:nvSpPr>
          <p:cNvPr id="172" name="Функционалности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Функционалности</a:t>
            </a:r>
          </a:p>
        </p:txBody>
      </p:sp>
      <p:pic>
        <p:nvPicPr>
          <p:cNvPr id="173" name="logo.svg" descr="logo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77400" y="3588010"/>
            <a:ext cx="5029200" cy="27156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Тренировки"/>
          <p:cNvSpPr txBox="1"/>
          <p:nvPr>
            <p:ph type="title"/>
          </p:nvPr>
        </p:nvSpPr>
        <p:spPr>
          <a:xfrm>
            <a:off x="1206499" y="1333500"/>
            <a:ext cx="9779001" cy="5876926"/>
          </a:xfrm>
          <a:prstGeom prst="rect">
            <a:avLst/>
          </a:prstGeom>
        </p:spPr>
        <p:txBody>
          <a:bodyPr anchor="t"/>
          <a:lstStyle/>
          <a:p>
            <a:pPr/>
            <a:r>
              <a:t>Тренировки</a:t>
            </a:r>
          </a:p>
        </p:txBody>
      </p:sp>
      <p:sp>
        <p:nvSpPr>
          <p:cNvPr id="176" name="Секция “Тренировки” визуализира календар с насрочени тренировки за конкретен ден, час, зала, треньори, отбор и тн. Позволява добавяне, изтриване на тренировки, както и редактиране на вече добавени такива. Филтърът търси по играч, треньор, игрище и дата."/>
          <p:cNvSpPr txBox="1"/>
          <p:nvPr>
            <p:ph type="body" sz="quarter" idx="1"/>
          </p:nvPr>
        </p:nvSpPr>
        <p:spPr>
          <a:xfrm>
            <a:off x="1206500" y="7146241"/>
            <a:ext cx="9779000" cy="5385424"/>
          </a:xfrm>
          <a:prstGeom prst="rect">
            <a:avLst/>
          </a:prstGeom>
        </p:spPr>
        <p:txBody>
          <a:bodyPr/>
          <a:lstStyle>
            <a:lvl1pPr defTabSz="726440">
              <a:defRPr sz="4400"/>
            </a:lvl1pPr>
          </a:lstStyle>
          <a:p>
            <a:pPr/>
            <a:r>
              <a:t>Секция “Тренировки” визуализира календар с насрочени тренировки за конкретен ден, час, зала, треньори, отбор и тн. Позволява добавяне, изтриване на тренировки, както и редактиране на вече добавени такива. Филтърът търси по играч, треньор, игрище и дата.</a:t>
            </a:r>
          </a:p>
        </p:txBody>
      </p:sp>
      <p:pic>
        <p:nvPicPr>
          <p:cNvPr id="177" name="Screenshot 2026-05-13 at 11.06.55.png" descr="Screenshot 2026-05-13 at 11.06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10263" y="9103"/>
            <a:ext cx="12209127" cy="6859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Screenshot 2026-05-13 at 11.06.41.png" descr="Screenshot 2026-05-13 at 11.06.4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69453" y="6858227"/>
            <a:ext cx="12290747" cy="691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Задач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Задачи</a:t>
            </a:r>
          </a:p>
        </p:txBody>
      </p:sp>
      <p:sp>
        <p:nvSpPr>
          <p:cNvPr id="181" name="Секция “Задачи” менажира задачи, като ги представя както в списък, така и в изглед на календар. Всяка задача има дата, описание, отговорници, опция за изпращане на известие по мейл за изтичащ краен срок и тн. Опция за редакция и изтриване. Филтър по потр"/>
          <p:cNvSpPr txBox="1"/>
          <p:nvPr>
            <p:ph type="body" sz="quarter" idx="1"/>
          </p:nvPr>
        </p:nvSpPr>
        <p:spPr>
          <a:xfrm>
            <a:off x="1206500" y="2947023"/>
            <a:ext cx="9779001" cy="3878508"/>
          </a:xfrm>
          <a:prstGeom prst="rect">
            <a:avLst/>
          </a:prstGeom>
        </p:spPr>
        <p:txBody>
          <a:bodyPr/>
          <a:lstStyle>
            <a:lvl1pPr defTabSz="511809">
              <a:defRPr sz="3409"/>
            </a:lvl1pPr>
          </a:lstStyle>
          <a:p>
            <a:pPr/>
            <a:r>
              <a:t>Секция “Задачи” менажира задачи, като ги представя както в списък, така и в изглед на календар. Всяка задача има дата, описание, отговорници, опция за изпращане на известие по мейл за изтичащ краен срок и тн. Опция за редакция и изтриване. Филтър по потребител и статус.</a:t>
            </a:r>
          </a:p>
        </p:txBody>
      </p:sp>
      <p:grpSp>
        <p:nvGrpSpPr>
          <p:cNvPr id="184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182" name="Screenshot 2026-05-13 at 12.08.52.png" descr="Screenshot 2026-05-13 at 12.08.52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187" name="Image Gallery"/>
          <p:cNvGrpSpPr/>
          <p:nvPr/>
        </p:nvGrpSpPr>
        <p:grpSpPr>
          <a:xfrm>
            <a:off x="12359654" y="84884"/>
            <a:ext cx="12001501" cy="7504430"/>
            <a:chOff x="0" y="134332"/>
            <a:chExt cx="12001500" cy="7504428"/>
          </a:xfrm>
        </p:grpSpPr>
        <p:pic>
          <p:nvPicPr>
            <p:cNvPr id="185" name="Screenshot 2026-05-13 at 12.08.38.png" descr="Screenshot 2026-05-13 at 12.08.38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134332"/>
              <a:ext cx="12001500" cy="67508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6" name="Caption"/>
            <p:cNvSpPr/>
            <p:nvPr/>
          </p:nvSpPr>
          <p:spPr>
            <a:xfrm>
              <a:off x="0" y="7095709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188" name="Screenshot 2026-05-13 at 12.09.16.png" descr="Screenshot 2026-05-13 at 12.09.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782" y="6949599"/>
            <a:ext cx="12068436" cy="6788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Разход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Разходи</a:t>
            </a:r>
          </a:p>
        </p:txBody>
      </p:sp>
      <p:sp>
        <p:nvSpPr>
          <p:cNvPr id="191" name="Секция “Разходи” позволява управление на финансите, като могат да се добавят, редактират и изтриват разходи със съответни дата, описание, сума, партньор, група, фактура и тн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“Разходи” позволява управление на финансите, като могат да се добавят, редактират и изтриват разходи със съответни дата, описание, сума, партньор, група, фактура и тн.</a:t>
            </a:r>
          </a:p>
        </p:txBody>
      </p:sp>
      <p:grpSp>
        <p:nvGrpSpPr>
          <p:cNvPr id="194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192" name="Screenshot 2026-05-13 at 12.46.17.png" descr="Screenshot 2026-05-13 at 12.46.17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600" r="0" b="600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197" name="Image Gallery"/>
          <p:cNvGrpSpPr/>
          <p:nvPr/>
        </p:nvGrpSpPr>
        <p:grpSpPr>
          <a:xfrm>
            <a:off x="12382499" y="117651"/>
            <a:ext cx="12001501" cy="7496096"/>
            <a:chOff x="0" y="142667"/>
            <a:chExt cx="12001500" cy="7496094"/>
          </a:xfrm>
        </p:grpSpPr>
        <p:pic>
          <p:nvPicPr>
            <p:cNvPr id="195" name="Screenshot 2026-05-13 at 12.45.36.png" descr="Screenshot 2026-05-13 at 12.45.36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142667"/>
              <a:ext cx="12001500" cy="6734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6" name="Caption"/>
            <p:cNvSpPr/>
            <p:nvPr/>
          </p:nvSpPr>
          <p:spPr>
            <a:xfrm>
              <a:off x="0" y="7095709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Партньор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Партньори</a:t>
            </a:r>
          </a:p>
        </p:txBody>
      </p:sp>
      <p:sp>
        <p:nvSpPr>
          <p:cNvPr id="200" name="Секция “Партньори” отговаря за добавянето и редактирането на партньорите, които имат съответно име, лице за контакт, телефон, фирма и тн. Филтриране по име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“Партньори” отговаря за добавянето и редактирането на партньорите, които имат съответно име, лице за контакт, телефон, фирма и тн. Филтриране по име.</a:t>
            </a:r>
          </a:p>
        </p:txBody>
      </p:sp>
      <p:grpSp>
        <p:nvGrpSpPr>
          <p:cNvPr id="203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01" name="Screenshot 2026-05-13 at 12.51.02.png" descr="Screenshot 2026-05-13 at 12.51.02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06" name="Image Gallery"/>
          <p:cNvGrpSpPr/>
          <p:nvPr/>
        </p:nvGrpSpPr>
        <p:grpSpPr>
          <a:xfrm>
            <a:off x="12381780" y="-14206"/>
            <a:ext cx="12001501" cy="7289993"/>
            <a:chOff x="0" y="0"/>
            <a:chExt cx="12001500" cy="7289992"/>
          </a:xfrm>
        </p:grpSpPr>
        <p:pic>
          <p:nvPicPr>
            <p:cNvPr id="204" name="Screenshot 2026-05-13 at 12.50.48.png" descr="Screenshot 2026-05-13 at 12.50.48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88" r="0" b="688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5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Груп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Групи</a:t>
            </a:r>
          </a:p>
        </p:txBody>
      </p:sp>
      <p:sp>
        <p:nvSpPr>
          <p:cNvPr id="209" name="Секция “Групи” управлява групите, които ползваме например в секция “Разходи”, като имаме име и статус за всяка група. Филтриране по име, редакция и изтриване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“Групи” управлява групите, които ползваме например в секция “Разходи”, като имаме име и статус за всяка група. Филтриране по име, редакция и изтриване. </a:t>
            </a:r>
          </a:p>
        </p:txBody>
      </p:sp>
      <p:grpSp>
        <p:nvGrpSpPr>
          <p:cNvPr id="212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10" name="Screenshot 2026-05-13 at 12.54.42.png" descr="Screenshot 2026-05-13 at 12.54.42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15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13" name="Screenshot 2026-05-13 at 12.54.27.png" descr="Screenshot 2026-05-13 at 12.54.27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4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Такс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Такси</a:t>
            </a:r>
          </a:p>
        </p:txBody>
      </p:sp>
      <p:sp>
        <p:nvSpPr>
          <p:cNvPr id="218" name="Секция “Такси” управлява месечните задължения на играчите, следи дали са платени и изпраща известие за закъсняващо плащане. Въвежда се месец, играч, сума, валута и тн. Филтър по играч, статус и плащане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34694">
              <a:defRPr sz="4895"/>
            </a:lvl1pPr>
          </a:lstStyle>
          <a:p>
            <a:pPr/>
            <a:r>
              <a:t>Секция “Такси” управлява месечните задължения на играчите, следи дали са платени и изпраща известие за закъсняващо плащане. Въвежда се месец, играч, сума, валута и тн. Филтър по играч, статус и плащане.</a:t>
            </a:r>
          </a:p>
        </p:txBody>
      </p:sp>
      <p:grpSp>
        <p:nvGrpSpPr>
          <p:cNvPr id="22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19" name="Screenshot 2026-05-13 at 12.58.38.png" descr="Screenshot 2026-05-13 at 12.58.3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2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22" name="Screenshot 2026-05-13 at 12.58.09.png" descr="Screenshot 2026-05-13 at 12.58.0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27" r="0" b="627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Заплат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Заплати</a:t>
            </a:r>
          </a:p>
        </p:txBody>
      </p:sp>
      <p:sp>
        <p:nvSpPr>
          <p:cNvPr id="227" name="Секция “Заплати” менажира месечното възнаграждение на потребителите, като може както автоматично да зачислява, така и ръчно. Избор на дата за начисляване, сума, потребител и тн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51205">
              <a:defRPr sz="5005"/>
            </a:lvl1pPr>
          </a:lstStyle>
          <a:p>
            <a:pPr/>
            <a:r>
              <a:t>Секция “Заплати” менажира месечното възнаграждение на потребителите, като може както автоматично да зачислява, така и ръчно. Избор на дата за начисляване, сума, потребител и тн.</a:t>
            </a:r>
          </a:p>
        </p:txBody>
      </p:sp>
      <p:grpSp>
        <p:nvGrpSpPr>
          <p:cNvPr id="230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28" name="Screenshot 2026-05-13 at 13.02.54.png" descr="Screenshot 2026-05-13 at 13.02.54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33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31" name="Screenshot 2026-05-13 at 13.02.43.png" descr="Screenshot 2026-05-13 at 13.02.4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714" r="0" b="71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Дарен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Дарения</a:t>
            </a:r>
          </a:p>
        </p:txBody>
      </p:sp>
      <p:sp>
        <p:nvSpPr>
          <p:cNvPr id="236" name="Секция “Дарения” управлява даренията, направени от съответен партньор за клуба, като се въвежда дата, сума и информация за генериране на сертификат и договор за дарение във формат pdf. Възможност за изпращане на мейл с прикачен сертификат за дарение на д"/>
          <p:cNvSpPr txBox="1"/>
          <p:nvPr>
            <p:ph type="body" sz="quarter" idx="1"/>
          </p:nvPr>
        </p:nvSpPr>
        <p:spPr>
          <a:xfrm>
            <a:off x="1206499" y="3020322"/>
            <a:ext cx="9779001" cy="3802251"/>
          </a:xfrm>
          <a:prstGeom prst="rect">
            <a:avLst/>
          </a:prstGeom>
        </p:spPr>
        <p:txBody>
          <a:bodyPr/>
          <a:lstStyle>
            <a:lvl1pPr defTabSz="536575">
              <a:defRPr sz="3575"/>
            </a:lvl1pPr>
          </a:lstStyle>
          <a:p>
            <a:pPr/>
            <a:r>
              <a:t>Секция “Дарения” управлява даренията, направени от съответен партньор за клуба, като се въвежда дата, сума и информация за генериране на сертификат и договор за дарение във формат pdf. Възможност за изпращане на мейл с прикачен сертификат за дарение на дарителя.</a:t>
            </a:r>
          </a:p>
        </p:txBody>
      </p:sp>
      <p:grpSp>
        <p:nvGrpSpPr>
          <p:cNvPr id="239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37" name="Screenshot 2026-05-13 at 13.08.14.png" descr="Screenshot 2026-05-13 at 13.08.14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8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42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40" name="Screenshot 2026-05-13 at 13.08.02.png" descr="Screenshot 2026-05-13 at 13.08.02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714" r="0" b="71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243" name="Screenshot 2026-05-13 at 13.08.33.png" descr="Screenshot 2026-05-13 at 13.08.3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1889" y="7026423"/>
            <a:ext cx="4713740" cy="6634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Screenshot 2026-05-13 at 13.08.49.png" descr="Screenshot 2026-05-13 at 13.08.4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52194" y="7008476"/>
            <a:ext cx="4713740" cy="6670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Събит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Събития</a:t>
            </a:r>
          </a:p>
        </p:txBody>
      </p:sp>
      <p:sp>
        <p:nvSpPr>
          <p:cNvPr id="247" name="Секция “Събития” управлява извънредни събития за клуба, които имат дата, вид, описание. Всяко събитие може да се разбие на подсъбития с отговорници, които определят процентно завършеността на едно събитие."/>
          <p:cNvSpPr txBox="1"/>
          <p:nvPr>
            <p:ph type="body" sz="quarter" idx="1"/>
          </p:nvPr>
        </p:nvSpPr>
        <p:spPr>
          <a:xfrm>
            <a:off x="1206500" y="2800426"/>
            <a:ext cx="9779001" cy="3818858"/>
          </a:xfrm>
          <a:prstGeom prst="rect">
            <a:avLst/>
          </a:prstGeom>
        </p:spPr>
        <p:txBody>
          <a:bodyPr/>
          <a:lstStyle>
            <a:lvl1pPr defTabSz="577850">
              <a:defRPr sz="3850"/>
            </a:lvl1pPr>
          </a:lstStyle>
          <a:p>
            <a:pPr/>
            <a:r>
              <a:t>Секция “Събития” управлява извънредни събития за клуба, които имат дата, вид, описание. Всяко събитие може да се разбие на подсъбития с отговорници, които определят процентно завършеността на едно събитие.</a:t>
            </a:r>
          </a:p>
        </p:txBody>
      </p:sp>
      <p:grpSp>
        <p:nvGrpSpPr>
          <p:cNvPr id="250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48" name="Screenshot 2026-05-13 at 13.17.50.png" descr="Screenshot 2026-05-13 at 13.17.5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53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51" name="Screenshot 2026-05-13 at 13.17.41.png" descr="Screenshot 2026-05-13 at 13.17.41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27" r="0" b="627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56" name="Image Gallery"/>
          <p:cNvGrpSpPr/>
          <p:nvPr/>
        </p:nvGrpSpPr>
        <p:grpSpPr>
          <a:xfrm>
            <a:off x="95250" y="7008476"/>
            <a:ext cx="12001501" cy="7289993"/>
            <a:chOff x="0" y="0"/>
            <a:chExt cx="12001500" cy="7289992"/>
          </a:xfrm>
        </p:grpSpPr>
        <p:pic>
          <p:nvPicPr>
            <p:cNvPr id="254" name="Screenshot 2026-05-13 at 13.17.59.png" descr="Screenshot 2026-05-13 at 13.17.59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5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Договор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Договори</a:t>
            </a:r>
          </a:p>
        </p:txBody>
      </p:sp>
      <p:sp>
        <p:nvSpPr>
          <p:cNvPr id="259" name="Секция “Договори” управлява договорите с партньорите. Въвежда се срок, име, партньор и тн, като има опция за изпращане на известие по мейл няколко дни преди изтичане на договора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“Договори” управлява договорите с партньорите. Въвежда се срок, име, партньор и тн, като има опция за изпращане на известие по мейл няколко дни преди изтичане на договора.</a:t>
            </a:r>
          </a:p>
        </p:txBody>
      </p:sp>
      <p:grpSp>
        <p:nvGrpSpPr>
          <p:cNvPr id="262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60" name="Screenshot 2026-05-13 at 13.23.46.png" descr="Screenshot 2026-05-13 at 13.23.4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05" r="0" b="505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65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63" name="Screenshot 2026-05-13 at 13.23.33.png" descr="Screenshot 2026-05-13 at 13.23.3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00" r="0" b="600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4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Фактур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Фактури</a:t>
            </a:r>
          </a:p>
        </p:txBody>
      </p:sp>
      <p:sp>
        <p:nvSpPr>
          <p:cNvPr id="268" name="Секция “Фактури” създава фактури или проформи със съответните данни за фирмата, продукти, цени, ддс, доставчик, дата и тн. Генериране на pdf файл с информацията за фактурата. Филтър по дата и фирма."/>
          <p:cNvSpPr txBox="1"/>
          <p:nvPr>
            <p:ph type="body" sz="quarter" idx="1"/>
          </p:nvPr>
        </p:nvSpPr>
        <p:spPr>
          <a:xfrm>
            <a:off x="1206499" y="2751560"/>
            <a:ext cx="9779001" cy="4270771"/>
          </a:xfrm>
          <a:prstGeom prst="rect">
            <a:avLst/>
          </a:prstGeom>
        </p:spPr>
        <p:txBody>
          <a:bodyPr/>
          <a:lstStyle>
            <a:lvl1pPr defTabSz="610870">
              <a:defRPr sz="4070"/>
            </a:lvl1pPr>
          </a:lstStyle>
          <a:p>
            <a:pPr/>
            <a:r>
              <a:t>Секция “Фактури” създава фактури или проформи със съответните данни за фирмата, продукти, цени, ддс, доставчик, дата и тн. Генериране на pdf файл с информацията за фактурата. Филтър по дата и фирма.</a:t>
            </a:r>
          </a:p>
        </p:txBody>
      </p:sp>
      <p:grpSp>
        <p:nvGrpSpPr>
          <p:cNvPr id="27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69" name="Screenshot 2026-05-13 at 13.31.18.png" descr="Screenshot 2026-05-13 at 13.31.1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7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72" name="Screenshot 2026-05-13 at 13.31.05.png" descr="Screenshot 2026-05-13 at 13.31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275" name="Screenshot 2026-05-13 at 13.31.36.png" descr="Screenshot 2026-05-13 at 13.31.3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68700" y="7122514"/>
            <a:ext cx="4559294" cy="64426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Пътуван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Пътувания</a:t>
            </a:r>
          </a:p>
        </p:txBody>
      </p:sp>
      <p:sp>
        <p:nvSpPr>
          <p:cNvPr id="278" name="Секция “Пътувания” насрочва пътувания на отборите с определени ръководители, също така генерира pdf файл с информация за съответното пътуване."/>
          <p:cNvSpPr txBox="1"/>
          <p:nvPr>
            <p:ph type="body" sz="quarter" idx="1"/>
          </p:nvPr>
        </p:nvSpPr>
        <p:spPr>
          <a:xfrm>
            <a:off x="1206499" y="2751560"/>
            <a:ext cx="9779001" cy="4144121"/>
          </a:xfrm>
          <a:prstGeom prst="rect">
            <a:avLst/>
          </a:prstGeom>
        </p:spPr>
        <p:txBody>
          <a:bodyPr/>
          <a:lstStyle>
            <a:lvl1pPr defTabSz="718184">
              <a:defRPr sz="4785"/>
            </a:lvl1pPr>
          </a:lstStyle>
          <a:p>
            <a:pPr/>
            <a:r>
              <a:t>Секция “Пътувания” насрочва пътувания на отборите с определени ръководители, също така генерира pdf файл с информация за съответното пътуване.</a:t>
            </a:r>
          </a:p>
        </p:txBody>
      </p:sp>
      <p:grpSp>
        <p:nvGrpSpPr>
          <p:cNvPr id="28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79" name="Screenshot 2026-05-13 at 13.35.53.png" descr="Screenshot 2026-05-13 at 13.35.53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8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82" name="Screenshot 2026-05-13 at 13.35.47.png" descr="Screenshot 2026-05-13 at 13.35.47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285" name="Screenshot 2026-05-13 at 13.36.12.png" descr="Screenshot 2026-05-13 at 13.36.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32061" y="7008476"/>
            <a:ext cx="4718555" cy="6670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Документ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Документи</a:t>
            </a:r>
          </a:p>
        </p:txBody>
      </p:sp>
      <p:sp>
        <p:nvSpPr>
          <p:cNvPr id="288" name="Секция “Документи” позволява управление на документи, които не са фактури например, като имат дата, описание и етикети, по които се оприличават. Филтър по име, етикет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“Документи” позволява управление на документи, които не са фактури например, като имат дата, описание и етикети, по които се оприличават. Филтър по име, етикет.</a:t>
            </a:r>
          </a:p>
        </p:txBody>
      </p:sp>
      <p:grpSp>
        <p:nvGrpSpPr>
          <p:cNvPr id="29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89" name="Screenshot 2026-05-13 at 13.42.30.png" descr="Screenshot 2026-05-13 at 13.42.3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29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292" name="Screenshot 2026-05-13 at 13.42.07.png" descr="Screenshot 2026-05-13 at 13.42.07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Състезател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Състезатели</a:t>
            </a:r>
          </a:p>
        </p:txBody>
      </p:sp>
      <p:sp>
        <p:nvSpPr>
          <p:cNvPr id="297" name="Секция “Състезатели” менажира играчите, като те имат снимка, име, пол, дата на раждане, телефон, родители и тн. Също така, се визуализират нормативите за всеки играч, като ръст, тегло, изчислява се мястото му спрямо другите играчи в отбора и в клуба. Въз"/>
          <p:cNvSpPr txBox="1"/>
          <p:nvPr>
            <p:ph type="body" sz="quarter" idx="1"/>
          </p:nvPr>
        </p:nvSpPr>
        <p:spPr>
          <a:xfrm>
            <a:off x="1206499" y="2751560"/>
            <a:ext cx="9779001" cy="4202530"/>
          </a:xfrm>
          <a:prstGeom prst="rect">
            <a:avLst/>
          </a:prstGeom>
        </p:spPr>
        <p:txBody>
          <a:bodyPr/>
          <a:lstStyle>
            <a:lvl1pPr defTabSz="528319">
              <a:defRPr sz="3520"/>
            </a:lvl1pPr>
          </a:lstStyle>
          <a:p>
            <a:pPr/>
            <a:r>
              <a:t>Секция “Състезатели” менажира играчите, като те имат снимка, име, пол, дата на раждане, телефон, родители и тн. Също така, се визуализират нормативите за всеки играч, като ръст, тегло, изчислява се мястото му спрямо другите играчи в отбора и в клуба. Възможност за експорт на играчи и родители. Филтър по активност и име.</a:t>
            </a:r>
          </a:p>
        </p:txBody>
      </p:sp>
      <p:grpSp>
        <p:nvGrpSpPr>
          <p:cNvPr id="300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298" name="Screenshot 2026-05-13 at 13.45.56.png" descr="Screenshot 2026-05-13 at 13.45.5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03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01" name="Screenshot 2026-05-13 at 13.45.03.png" descr="Screenshot 2026-05-13 at 13.45.0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06" name="Image Gallery"/>
          <p:cNvGrpSpPr/>
          <p:nvPr/>
        </p:nvGrpSpPr>
        <p:grpSpPr>
          <a:xfrm>
            <a:off x="95250" y="7008476"/>
            <a:ext cx="12001501" cy="7289993"/>
            <a:chOff x="0" y="0"/>
            <a:chExt cx="12001500" cy="7289992"/>
          </a:xfrm>
        </p:grpSpPr>
        <p:pic>
          <p:nvPicPr>
            <p:cNvPr id="304" name="Screenshot 2026-05-13 at 13.45.41.png" descr="Screenshot 2026-05-13 at 13.45.41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5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Норматив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Нормативи</a:t>
            </a:r>
          </a:p>
        </p:txBody>
      </p:sp>
      <p:sp>
        <p:nvSpPr>
          <p:cNvPr id="309" name="Секция “Нормативи” позволява управление на положените нормативи от съответните играчи, като се избира дата, вид, стойност и тн. Редакция и изтриване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92479">
              <a:defRPr sz="5280"/>
            </a:lvl1pPr>
          </a:lstStyle>
          <a:p>
            <a:pPr/>
            <a:r>
              <a:t>Секция “Нормативи” позволява управление на положените нормативи от съответните играчи, като се избира дата, вид, стойност и тн. Редакция и изтриване.</a:t>
            </a:r>
          </a:p>
        </p:txBody>
      </p:sp>
      <p:grpSp>
        <p:nvGrpSpPr>
          <p:cNvPr id="312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10" name="Screenshot 2026-05-13 at 13.51.30.png" descr="Screenshot 2026-05-13 at 13.51.3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15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13" name="Screenshot 2026-05-13 at 13.51.23.png" descr="Screenshot 2026-05-13 at 13.51.2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4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Отбор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Отбори</a:t>
            </a:r>
          </a:p>
        </p:txBody>
      </p:sp>
      <p:sp>
        <p:nvSpPr>
          <p:cNvPr id="318" name="Секция “Отбори” управлява играчите и треньорите за всеки отбор, който има съответно снимка, име, пол, възраст и тн."/>
          <p:cNvSpPr txBox="1"/>
          <p:nvPr>
            <p:ph type="body" sz="quarter" idx="1"/>
          </p:nvPr>
        </p:nvSpPr>
        <p:spPr>
          <a:xfrm>
            <a:off x="1206499" y="2629396"/>
            <a:ext cx="9779001" cy="3947989"/>
          </a:xfrm>
          <a:prstGeom prst="rect">
            <a:avLst/>
          </a:prstGeom>
        </p:spPr>
        <p:txBody>
          <a:bodyPr/>
          <a:lstStyle/>
          <a:p>
            <a:pPr/>
            <a:r>
              <a:t>Секция “Отбори” управлява играчите и треньорите за всеки отбор, който има съответно снимка, име, пол, възраст и тн.</a:t>
            </a:r>
          </a:p>
        </p:txBody>
      </p:sp>
      <p:grpSp>
        <p:nvGrpSpPr>
          <p:cNvPr id="32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19" name="Screenshot 2026-05-13 at 13.54.47.png" descr="Screenshot 2026-05-13 at 13.54.47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14" r="0" b="71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2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22" name="Screenshot 2026-05-13 at 13.54.39.png" descr="Screenshot 2026-05-13 at 13.54.3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325" name="Screenshot 2026-05-13 at 13.55.14.png" descr="Screenshot 2026-05-13 at 13.55.1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9453" y="7055163"/>
            <a:ext cx="11859095" cy="6670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Screenshot 2026-05-13 at 13.55.26.png" descr="Screenshot 2026-05-13 at 13.55.2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662194" y="2849005"/>
            <a:ext cx="6237814" cy="35087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Статистик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Статистики</a:t>
            </a:r>
          </a:p>
        </p:txBody>
      </p:sp>
      <p:sp>
        <p:nvSpPr>
          <p:cNvPr id="329" name="Секция “Статистики” визуализира с графика съответно Разходите по месеци и Таксите по валути и месеци от съответната избрана година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Секция “Статистики” визуализира с графика съответно Разходите по месеци и Таксите по валути и месеци от съответната избрана година.</a:t>
            </a:r>
          </a:p>
        </p:txBody>
      </p:sp>
      <p:grpSp>
        <p:nvGrpSpPr>
          <p:cNvPr id="332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30" name="Screenshot 2026-05-13 at 13.58.37.png" descr="Screenshot 2026-05-13 at 13.58.37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35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33" name="Screenshot 2026-05-13 at 13.58.29.png" descr="Screenshot 2026-05-13 at 13.58.2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4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Иде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Идеи</a:t>
            </a:r>
          </a:p>
        </p:txBody>
      </p:sp>
      <p:sp>
        <p:nvSpPr>
          <p:cNvPr id="338" name="Секция “Идеи” позволява да се анкетират потребителите за дадена добавена идея на какво мнение са. Те получават на вайбър съобщение за гласуване на нова идея. Филтър по статус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“Идеи” позволява да се анкетират потребителите за дадена добавена идея на какво мнение са. Те получават на вайбър съобщение за гласуване на нова идея. Филтър по статус.</a:t>
            </a:r>
          </a:p>
        </p:txBody>
      </p:sp>
      <p:grpSp>
        <p:nvGrpSpPr>
          <p:cNvPr id="341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39" name="Screenshot 2026-05-13 at 14.00.56.png" descr="Screenshot 2026-05-13 at 14.00.5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44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42" name="Screenshot 2026-05-13 at 14.00.49.png" descr="Screenshot 2026-05-13 at 14.00.4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3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Игрищ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Игрища</a:t>
            </a:r>
          </a:p>
        </p:txBody>
      </p:sp>
      <p:sp>
        <p:nvSpPr>
          <p:cNvPr id="347" name="Секция “Игрища” съхранява информация за залите и местата, които се използват от клуба. Всеки от тях име име, лице за контакт, телефон и тн. Редакция и изтриване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“Игрища” съхранява информация за залите и местата, които се използват от клуба. Всеки от тях име име, лице за контакт, телефон и тн. Редакция и изтриване.</a:t>
            </a:r>
          </a:p>
        </p:txBody>
      </p:sp>
      <p:grpSp>
        <p:nvGrpSpPr>
          <p:cNvPr id="350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48" name="Screenshot 2026-05-13 at 14.04.35.png" descr="Screenshot 2026-05-13 at 14.04.35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53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51" name="Screenshot 2026-05-13 at 14.04.23.png" descr="Screenshot 2026-05-13 at 14.04.2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61" r="0" b="661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Уеб сай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Уеб сайт</a:t>
            </a:r>
          </a:p>
        </p:txBody>
      </p:sp>
      <p:sp>
        <p:nvSpPr>
          <p:cNvPr id="356" name="Секция “Уеб сайт” управлява менютата, които се визуализират на външния уеб сайт на клуба. Имаме основно меню, footer, както и управление на новини, спонсори и снимките на заглавната страница."/>
          <p:cNvSpPr txBox="1"/>
          <p:nvPr>
            <p:ph type="body" sz="quarter" idx="1"/>
          </p:nvPr>
        </p:nvSpPr>
        <p:spPr>
          <a:xfrm>
            <a:off x="1206499" y="2898158"/>
            <a:ext cx="9779001" cy="3819716"/>
          </a:xfrm>
          <a:prstGeom prst="rect">
            <a:avLst/>
          </a:prstGeom>
        </p:spPr>
        <p:txBody>
          <a:bodyPr/>
          <a:lstStyle>
            <a:lvl1pPr defTabSz="619125">
              <a:defRPr sz="4125"/>
            </a:lvl1pPr>
          </a:lstStyle>
          <a:p>
            <a:pPr/>
            <a:r>
              <a:t>Секция “Уеб сайт” управлява менютата, които се визуализират на външния уеб сайт на клуба. Имаме основно меню, footer, както и управление на новини, спонсори и снимките на заглавната страница.</a:t>
            </a:r>
          </a:p>
        </p:txBody>
      </p:sp>
      <p:grpSp>
        <p:nvGrpSpPr>
          <p:cNvPr id="359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57" name="Screenshot 2026-05-13 at 14.08.39.png" descr="Screenshot 2026-05-13 at 14.08.39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74" r="0" b="57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8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62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60" name="Screenshot 2026-05-13 at 14.08.29.png" descr="Screenshot 2026-05-13 at 14.08.2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35" r="0" b="635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363" name="Screenshot 2026-05-13 at 14.08.47.png" descr="Screenshot 2026-05-13 at 14.08.4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8082" y="6559068"/>
            <a:ext cx="8166772" cy="4605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Screenshot 2026-05-13 at 14.08.53.png" descr="Screenshot 2026-05-13 at 14.08.5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04552" y="9198452"/>
            <a:ext cx="7897516" cy="44368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Магазин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Магазин</a:t>
            </a:r>
          </a:p>
        </p:txBody>
      </p:sp>
      <p:sp>
        <p:nvSpPr>
          <p:cNvPr id="367" name="Секция “Магазин” управлява поръчките и продуктите, които се продават на уеб сайта на клуба. Има възможност за ръчно вкарване на поръчки, редакция, статус и тн. Продуктите имат име, снимка, цена и тн."/>
          <p:cNvSpPr txBox="1"/>
          <p:nvPr>
            <p:ph type="body" sz="quarter" idx="1"/>
          </p:nvPr>
        </p:nvSpPr>
        <p:spPr>
          <a:xfrm>
            <a:off x="1206499" y="2556098"/>
            <a:ext cx="9779001" cy="5385424"/>
          </a:xfrm>
          <a:prstGeom prst="rect">
            <a:avLst/>
          </a:prstGeom>
        </p:spPr>
        <p:txBody>
          <a:bodyPr/>
          <a:lstStyle>
            <a:lvl1pPr defTabSz="676909">
              <a:defRPr sz="4510"/>
            </a:lvl1pPr>
          </a:lstStyle>
          <a:p>
            <a:pPr/>
            <a:r>
              <a:t>Секция “Магазин” управлява поръчките и продуктите, които се продават на уеб сайта на клуба. Има възможност за ръчно вкарване на поръчки, редакция, статус и тн. Продуктите имат име, снимка, цена и тн.</a:t>
            </a:r>
          </a:p>
        </p:txBody>
      </p:sp>
      <p:grpSp>
        <p:nvGrpSpPr>
          <p:cNvPr id="370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68" name="Screenshot 2026-05-13 at 14.12.11.png" descr="Screenshot 2026-05-13 at 14.12.1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73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71" name="Screenshot 2026-05-13 at 14.12.05.png" descr="Screenshot 2026-05-13 at 14.12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7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pic>
        <p:nvPicPr>
          <p:cNvPr id="374" name="Screenshot 2026-05-13 at 14.12.48.png" descr="Screenshot 2026-05-13 at 14.12.4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7313" y="7402709"/>
            <a:ext cx="10457374" cy="5882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Screenshot 2026-05-13 at 14.13.07.png" descr="Screenshot 2026-05-13 at 14.13.0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48731" y="2227695"/>
            <a:ext cx="7269038" cy="40938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Истори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История</a:t>
            </a:r>
          </a:p>
        </p:txBody>
      </p:sp>
      <p:sp>
        <p:nvSpPr>
          <p:cNvPr id="378" name="Секция “История” показва действията на потребителите на системата, като триене, редактиране и тн със съответната дата и час на действието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08990">
              <a:defRPr sz="5390"/>
            </a:lvl1pPr>
          </a:lstStyle>
          <a:p>
            <a:pPr/>
            <a:r>
              <a:t>Секция “История” показва действията на потребителите на системата, като триене, редактиране и тн със съответната дата и час на действието.</a:t>
            </a:r>
          </a:p>
        </p:txBody>
      </p:sp>
      <p:grpSp>
        <p:nvGrpSpPr>
          <p:cNvPr id="381" name="Image Gallery"/>
          <p:cNvGrpSpPr/>
          <p:nvPr/>
        </p:nvGrpSpPr>
        <p:grpSpPr>
          <a:xfrm>
            <a:off x="11649514" y="6506818"/>
            <a:ext cx="12001501" cy="7289993"/>
            <a:chOff x="0" y="0"/>
            <a:chExt cx="12001500" cy="7289992"/>
          </a:xfrm>
        </p:grpSpPr>
        <p:pic>
          <p:nvPicPr>
            <p:cNvPr id="379" name="Screenshot 2026-05-13 at 14.16.56.png" descr="Screenshot 2026-05-13 at 14.16.5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0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Потребител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Потребители</a:t>
            </a:r>
          </a:p>
        </p:txBody>
      </p:sp>
      <p:sp>
        <p:nvSpPr>
          <p:cNvPr id="384" name="Секция “Потребители” управлява профилите на потребителите на системата, както и менажира правата и заплатите им. Също така, има опция за изпращане на покана на нов потребител."/>
          <p:cNvSpPr txBox="1"/>
          <p:nvPr>
            <p:ph type="body" sz="quarter" idx="1"/>
          </p:nvPr>
        </p:nvSpPr>
        <p:spPr>
          <a:xfrm>
            <a:off x="1206499" y="2727128"/>
            <a:ext cx="9779001" cy="4182773"/>
          </a:xfrm>
          <a:prstGeom prst="rect">
            <a:avLst/>
          </a:prstGeom>
        </p:spPr>
        <p:txBody>
          <a:bodyPr/>
          <a:lstStyle>
            <a:lvl1pPr defTabSz="660400">
              <a:defRPr sz="4400"/>
            </a:lvl1pPr>
          </a:lstStyle>
          <a:p>
            <a:pPr/>
            <a:r>
              <a:t>Секция “Потребители” управлява профилите на потребителите на системата, както и менажира правата и заплатите им. Също така, има опция за изпращане на покана на нов потребител.</a:t>
            </a:r>
          </a:p>
        </p:txBody>
      </p:sp>
      <p:grpSp>
        <p:nvGrpSpPr>
          <p:cNvPr id="387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85" name="Screenshot 2026-05-13 at 14.18.58.png" descr="Screenshot 2026-05-13 at 14.18.5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6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90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388" name="Screenshot 2026-05-13 at 14.18.49.png" descr="Screenshot 2026-05-13 at 14.18.4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714" r="0" b="71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9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393" name="Image Gallery"/>
          <p:cNvGrpSpPr/>
          <p:nvPr/>
        </p:nvGrpSpPr>
        <p:grpSpPr>
          <a:xfrm>
            <a:off x="95249" y="7008476"/>
            <a:ext cx="12001501" cy="7289993"/>
            <a:chOff x="0" y="0"/>
            <a:chExt cx="12001500" cy="7289992"/>
          </a:xfrm>
        </p:grpSpPr>
        <p:pic>
          <p:nvPicPr>
            <p:cNvPr id="391" name="Screenshot 2026-05-13 at 14.20.42.png" descr="Screenshot 2026-05-13 at 14.20.4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532" r="0" b="532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2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Клуб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Клуб</a:t>
            </a:r>
          </a:p>
        </p:txBody>
      </p:sp>
      <p:sp>
        <p:nvSpPr>
          <p:cNvPr id="396" name="Секция “Клуб” управлява цялата информация за клуба - снимка, име, контакти, адрес, медии, фирма и тн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Секция “Клуб” управлява цялата информация за клуба - снимка, име, контакти, адрес, медии, фирма и тн.</a:t>
            </a:r>
          </a:p>
        </p:txBody>
      </p:sp>
      <p:grpSp>
        <p:nvGrpSpPr>
          <p:cNvPr id="399" name="Image Gallery"/>
          <p:cNvGrpSpPr/>
          <p:nvPr/>
        </p:nvGrpSpPr>
        <p:grpSpPr>
          <a:xfrm>
            <a:off x="12382500" y="7008476"/>
            <a:ext cx="12001500" cy="7289993"/>
            <a:chOff x="0" y="0"/>
            <a:chExt cx="12001500" cy="7289992"/>
          </a:xfrm>
        </p:grpSpPr>
        <p:pic>
          <p:nvPicPr>
            <p:cNvPr id="397" name="Screenshot 2026-05-13 at 14.22.28.png" descr="Screenshot 2026-05-13 at 14.22.28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93" r="0" b="593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8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  <p:grpSp>
        <p:nvGrpSpPr>
          <p:cNvPr id="402" name="Image Gallery"/>
          <p:cNvGrpSpPr/>
          <p:nvPr/>
        </p:nvGrpSpPr>
        <p:grpSpPr>
          <a:xfrm>
            <a:off x="12382500" y="-14206"/>
            <a:ext cx="12001500" cy="7289993"/>
            <a:chOff x="0" y="0"/>
            <a:chExt cx="12001500" cy="7289992"/>
          </a:xfrm>
        </p:grpSpPr>
        <p:pic>
          <p:nvPicPr>
            <p:cNvPr id="400" name="Screenshot 2026-05-13 at 14.21.45.png" descr="Screenshot 2026-05-13 at 14.21.4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1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1C5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Профи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Профил</a:t>
            </a:r>
          </a:p>
        </p:txBody>
      </p:sp>
      <p:sp>
        <p:nvSpPr>
          <p:cNvPr id="405" name="Секция “Профил” дава възможност за редакция на данните за съответния потребител, който е влязъл в системата. Също така, има опция за смяна на паролата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5170"/>
            </a:lvl1pPr>
          </a:lstStyle>
          <a:p>
            <a:pPr/>
            <a:r>
              <a:t>Секция “Профил” дава възможност за редакция на данните за съответния потребител, който е влязъл в системата. Също така, има опция за смяна на паролата.</a:t>
            </a:r>
          </a:p>
        </p:txBody>
      </p:sp>
      <p:grpSp>
        <p:nvGrpSpPr>
          <p:cNvPr id="408" name="Image Gallery"/>
          <p:cNvGrpSpPr/>
          <p:nvPr/>
        </p:nvGrpSpPr>
        <p:grpSpPr>
          <a:xfrm>
            <a:off x="11625081" y="6070192"/>
            <a:ext cx="12001501" cy="7289993"/>
            <a:chOff x="0" y="0"/>
            <a:chExt cx="12001500" cy="7289992"/>
          </a:xfrm>
        </p:grpSpPr>
        <p:pic>
          <p:nvPicPr>
            <p:cNvPr id="406" name="Screenshot 2026-05-13 at 14.23.41.png" descr="Screenshot 2026-05-13 at 14.23.4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654" r="0" b="654"/>
            <a:stretch>
              <a:fillRect/>
            </a:stretch>
          </p:blipFill>
          <p:spPr>
            <a:xfrm>
              <a:off x="0" y="0"/>
              <a:ext cx="12001500" cy="66707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7" name="Caption"/>
            <p:cNvSpPr/>
            <p:nvPr/>
          </p:nvSpPr>
          <p:spPr>
            <a:xfrm>
              <a:off x="0" y="6746940"/>
              <a:ext cx="12001500" cy="543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spcBef>
                  <a:spcPts val="0"/>
                </a:spcBef>
                <a:defRPr sz="2400"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5_DynamicWavesDark">
  <a:themeElements>
    <a:clrScheme name="35_DynamicWavesDark">
      <a:dk1>
        <a:srgbClr val="FF0000"/>
      </a:dk1>
      <a:lt1>
        <a:srgbClr val="FFFFFF"/>
      </a:lt1>
      <a:dk2>
        <a:srgbClr val="53585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5_DynamicWaves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5_DynamicWaves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5_DynamicWavesDark">
  <a:themeElements>
    <a:clrScheme name="35_DynamicWavesDark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5_DynamicWaves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5_DynamicWaves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